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87" r:id="rId3"/>
    <p:sldId id="281" r:id="rId4"/>
    <p:sldId id="282" r:id="rId5"/>
    <p:sldId id="289" r:id="rId6"/>
    <p:sldId id="290" r:id="rId7"/>
    <p:sldId id="291" r:id="rId8"/>
    <p:sldId id="301" r:id="rId9"/>
    <p:sldId id="296" r:id="rId10"/>
    <p:sldId id="294" r:id="rId11"/>
    <p:sldId id="293" r:id="rId12"/>
    <p:sldId id="297" r:id="rId13"/>
    <p:sldId id="300" r:id="rId14"/>
    <p:sldId id="28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B0C1"/>
    <a:srgbClr val="000000"/>
    <a:srgbClr val="1269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8" autoAdjust="0"/>
    <p:restoredTop sz="95090" autoAdjust="0"/>
  </p:normalViewPr>
  <p:slideViewPr>
    <p:cSldViewPr snapToGrid="0">
      <p:cViewPr varScale="1">
        <p:scale>
          <a:sx n="115" d="100"/>
          <a:sy n="115" d="100"/>
        </p:scale>
        <p:origin x="72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2019/08/14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2019/08/14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1909425" cy="6584950"/>
          </a:xfrm>
          <a:solidFill>
            <a:schemeClr val="accent4">
              <a:lumMod val="50000"/>
            </a:schemeClr>
          </a:solidFill>
        </p:spPr>
        <p:txBody>
          <a:bodyPr lIns="1080000" t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CBE8D-BCDE-43F2-9C37-386C3705A5C2}"/>
              </a:ext>
            </a:extLst>
          </p:cNvPr>
          <p:cNvSpPr/>
          <p:nvPr userDrawn="1"/>
        </p:nvSpPr>
        <p:spPr>
          <a:xfrm>
            <a:off x="5277678" y="136800"/>
            <a:ext cx="5676382" cy="6584675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83424E-B9B3-4D58-988A-26DEDF734F4E}"/>
              </a:ext>
            </a:extLst>
          </p:cNvPr>
          <p:cNvSpPr/>
          <p:nvPr userDrawn="1"/>
        </p:nvSpPr>
        <p:spPr>
          <a:xfrm>
            <a:off x="0" y="0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2BBED-D126-4DCA-9557-B488A96E405F}"/>
              </a:ext>
            </a:extLst>
          </p:cNvPr>
          <p:cNvSpPr/>
          <p:nvPr userDrawn="1"/>
        </p:nvSpPr>
        <p:spPr>
          <a:xfrm>
            <a:off x="0" y="6721475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0299E33-978D-4B8A-9AC7-FC3F151D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3A8A6E9-DFE7-C84C-8C6D-E32D8A663A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0258D63-D809-EE49-BCDD-8D6306004AE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5503617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52910"/>
            <a:ext cx="101432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7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617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5235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A059022-81BB-3141-9DC1-6E855A13A2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3570526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043801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43801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182327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655602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5602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1CB22CF-1587-E74F-B211-A50F838025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029017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918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560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06680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58409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8" name="Slide Number Placeholder 6">
            <a:extLst>
              <a:ext uri="{FF2B5EF4-FFF2-40B4-BE49-F238E27FC236}">
                <a16:creationId xmlns:a16="http://schemas.microsoft.com/office/drawing/2014/main" id="{C4B93A79-C848-FB4C-BF10-00BE7B66F061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E8F62FC-AFDE-3E45-856E-4C504FC42FEC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92656" y="2256300"/>
            <a:ext cx="1217130" cy="1217130"/>
          </a:xfrm>
          <a:noFill/>
          <a:ln w="12700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060200" y="2256300"/>
            <a:ext cx="1217130" cy="1217130"/>
          </a:xfrm>
          <a:noFill/>
          <a:ln w="12700" cap="sq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3495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442861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627744" y="2256300"/>
            <a:ext cx="1217130" cy="1217130"/>
          </a:xfrm>
          <a:noFill/>
          <a:ln w="12700" cap="sq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0249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0249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92656" y="4023015"/>
            <a:ext cx="1217130" cy="1217130"/>
          </a:xfrm>
          <a:noFill/>
          <a:ln w="12700" cap="sq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060200" y="4023015"/>
            <a:ext cx="1217130" cy="1217130"/>
          </a:xfrm>
          <a:noFill/>
          <a:ln w="1270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43495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42861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7627744" y="4023015"/>
            <a:ext cx="1217130" cy="1217130"/>
          </a:xfrm>
          <a:noFill/>
          <a:ln w="12700" cap="sq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00249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00249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694CD2E2-CA8B-354D-8563-5AC361B78B2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CD2AAA-246C-4A45-BE24-C1A9DB1D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A0092-7256-3C4E-857B-D93B1A8D2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9829B2-67B8-42AF-A8F6-0483C504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97204"/>
            <a:ext cx="4865864" cy="497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953015-A379-403E-8191-D885E217C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9372" y="1197204"/>
            <a:ext cx="4865864" cy="49797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24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3617" y="1152000"/>
            <a:ext cx="3240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35" y="1152000"/>
            <a:ext cx="3240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3A1E70-888C-457D-AFFC-B6844C5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B8ADDC7-03DF-504A-BCB2-CD59459CCF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3FF27-EC9A-4B3B-8FC8-8C0B22BA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EA673-E77B-454E-A2E7-937820AA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1970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908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0809" y="1152525"/>
            <a:ext cx="19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9618" y="1152525"/>
            <a:ext cx="19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8427" y="1148060"/>
            <a:ext cx="19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67235" y="1152525"/>
            <a:ext cx="1908000" cy="50387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9BBF2-DEB7-4E8E-8C83-D3D10FA6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8BEF633-490C-6441-95CA-B2301D2D96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486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4860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FE5FCFC-5862-8346-B282-9ACAE5AA2B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84CD98A-64EE-42B1-9A8B-F495FEF2E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5235" y="1581663"/>
            <a:ext cx="4786225" cy="4608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F7B39C-4DE9-4650-869E-0410A8E29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15235" y="1151999"/>
            <a:ext cx="4860000" cy="35999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D5478-FA4F-48AE-8588-59081070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082602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78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0FC2D7-C428-4985-A707-D3D2DA616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506374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24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8DDE606-CFBE-5C4D-91D3-266C9C6E73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A26770-290B-4E8A-B12A-36F7DDB7F2B1}"/>
              </a:ext>
            </a:extLst>
          </p:cNvPr>
          <p:cNvGrpSpPr/>
          <p:nvPr userDrawn="1"/>
        </p:nvGrpSpPr>
        <p:grpSpPr>
          <a:xfrm>
            <a:off x="0" y="0"/>
            <a:ext cx="5277678" cy="6858000"/>
            <a:chOff x="0" y="0"/>
            <a:chExt cx="1095405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3424E-B9B3-4D58-988A-26DEDF734F4E}"/>
                </a:ext>
              </a:extLst>
            </p:cNvPr>
            <p:cNvSpPr/>
            <p:nvPr userDrawn="1"/>
          </p:nvSpPr>
          <p:spPr>
            <a:xfrm>
              <a:off x="0" y="0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32BBED-D126-4DCA-9557-B488A96E405F}"/>
                </a:ext>
              </a:extLst>
            </p:cNvPr>
            <p:cNvSpPr/>
            <p:nvPr userDrawn="1"/>
          </p:nvSpPr>
          <p:spPr>
            <a:xfrm>
              <a:off x="0" y="6721475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2894682"/>
            <a:ext cx="5085650" cy="1870007"/>
          </a:xfrm>
        </p:spPr>
        <p:txBody>
          <a:bodyPr anchor="b"/>
          <a:lstStyle>
            <a:lvl1pPr algn="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3044" y="5025053"/>
            <a:ext cx="4681330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7D147AD-3B0C-4B21-AE3D-178E0B7E3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3044" y="5431223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B09218-D127-4641-A366-94360A951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3044" y="5817586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9C42B1D-23D7-46D7-A8E3-6667AC7EFB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3044" y="6203950"/>
            <a:ext cx="4683095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038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88D655-4406-4239-85EC-50C2308745AA}"/>
              </a:ext>
            </a:extLst>
          </p:cNvPr>
          <p:cNvSpPr/>
          <p:nvPr userDrawn="1"/>
        </p:nvSpPr>
        <p:spPr>
          <a:xfrm>
            <a:off x="145004" y="135743"/>
            <a:ext cx="11909425" cy="65849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7190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40147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86063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Cop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77678" y="136525"/>
            <a:ext cx="5676382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D56AE9-6D9F-474C-A5AA-1064B66023B2}"/>
              </a:ext>
            </a:extLst>
          </p:cNvPr>
          <p:cNvGrpSpPr/>
          <p:nvPr userDrawn="1"/>
        </p:nvGrpSpPr>
        <p:grpSpPr>
          <a:xfrm>
            <a:off x="5277678" y="0"/>
            <a:ext cx="5676381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FC2C23-C626-4C00-83A4-E40C9C7E8F5A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E2D5A7-6879-488F-81C7-1B8BA84D430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3"/>
            <a:ext cx="5085650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47B37-80B0-5A4F-BDC3-DE42D5B2D34F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6AC2DF-47CD-A743-A120-FBE75B801CF3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E0F6BC-FBF2-3048-B833-61609739028C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B0310F-833E-864C-9FB7-B2B2A6714808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243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243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06D597-BA39-4C4D-833F-CC0EE989B51C}"/>
              </a:ext>
            </a:extLst>
          </p:cNvPr>
          <p:cNvSpPr/>
          <p:nvPr userDrawn="1"/>
        </p:nvSpPr>
        <p:spPr>
          <a:xfrm>
            <a:off x="9157648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5482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5523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5523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40C2B055-E680-DE47-949A-41B3A5A9204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 3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3B0AD5-3645-8443-891F-C0E1D9763D7A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9B724A-B58C-CD4D-8980-C0DFE08B79B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894D68-6E31-8646-BFD7-2C0D8C4CD961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7151842" y="2919257"/>
            <a:ext cx="3292475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86979D-82A3-4A80-B7D8-1411156740B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A4C3AA-BB58-4285-A38D-608FB501AC1D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B9E9C3-2013-4B62-89A6-8A4B0F2A884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564187-7B7F-4203-BE0E-B2085E4F1869}"/>
              </a:ext>
            </a:extLst>
          </p:cNvPr>
          <p:cNvSpPr/>
          <p:nvPr userDrawn="1"/>
        </p:nvSpPr>
        <p:spPr>
          <a:xfrm rot="5400000">
            <a:off x="7151842" y="-373218"/>
            <a:ext cx="3292475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69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69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 4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F5735D3-1D9F-7543-95B4-59FA78EE1633}"/>
              </a:ext>
            </a:extLst>
          </p:cNvPr>
          <p:cNvSpPr/>
          <p:nvPr userDrawn="1"/>
        </p:nvSpPr>
        <p:spPr>
          <a:xfrm>
            <a:off x="1729232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D89EB4-58FE-9C45-AF3E-821DBB1186EC}"/>
              </a:ext>
            </a:extLst>
          </p:cNvPr>
          <p:cNvSpPr/>
          <p:nvPr userDrawn="1"/>
        </p:nvSpPr>
        <p:spPr>
          <a:xfrm>
            <a:off x="3860091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E783B-B6C5-C74B-8CB2-1421AF723973}"/>
              </a:ext>
            </a:extLst>
          </p:cNvPr>
          <p:cNvSpPr/>
          <p:nvPr userDrawn="1"/>
        </p:nvSpPr>
        <p:spPr>
          <a:xfrm>
            <a:off x="1728254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4FB0C7-5FAE-064C-B022-6C6F1429F789}"/>
              </a:ext>
            </a:extLst>
          </p:cNvPr>
          <p:cNvSpPr/>
          <p:nvPr userDrawn="1"/>
        </p:nvSpPr>
        <p:spPr>
          <a:xfrm>
            <a:off x="3859113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BDD832-2CD9-45D2-AC4D-DD00EFA5A22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47021E-0309-4638-9D02-AE2A45E2C5D1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8E8D6F-D64D-4B85-AA51-BDA9EF959E3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A88889-2E09-4B26-90FB-497460180E61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0E5C8-5074-4D5F-9EBD-E5E49462D138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44162-C52D-4D13-B080-38B1B0F6CBC6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1767593"/>
            <a:ext cx="3863221" cy="2595353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Emphasized Text</a:t>
            </a:r>
            <a:endParaRPr lang="en-ZA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5C3D10-5CD7-421D-B7BB-581518EF0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90D010-2852-DE49-BD36-340D6725D1D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54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54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D02C68-EB7D-E044-99A9-658364A3B2F0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62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62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962E1D-1D13-2B48-9F3B-CE31039DD236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71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271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0C57817-9ECE-F147-BBDB-760FAF41C8E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BF466B-33BA-42AC-AFB2-51FC72C2FA45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5CDF3-277F-457A-90F6-C20C9F0EF716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09F7B-15BA-44E2-85A9-A5A242FAF0E0}"/>
              </a:ext>
            </a:extLst>
          </p:cNvPr>
          <p:cNvSpPr/>
          <p:nvPr userDrawn="1"/>
        </p:nvSpPr>
        <p:spPr>
          <a:xfrm rot="5400000">
            <a:off x="8144030" y="2810031"/>
            <a:ext cx="6858000" cy="123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0143235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974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633" y="6456363"/>
            <a:ext cx="962795" cy="26433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B127E-AB96-49E0-8307-05174D7A6231}"/>
              </a:ext>
            </a:extLst>
          </p:cNvPr>
          <p:cNvSpPr txBox="1"/>
          <p:nvPr userDrawn="1"/>
        </p:nvSpPr>
        <p:spPr>
          <a:xfrm>
            <a:off x="11034141" y="5994000"/>
            <a:ext cx="1077777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ZA" sz="2400" b="1" spc="-150" baseline="0" dirty="0">
                <a:solidFill>
                  <a:schemeClr val="accent1"/>
                </a:solidFill>
              </a:rPr>
              <a:t>Contoso</a:t>
            </a:r>
            <a:br>
              <a:rPr lang="en-ZA" sz="24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ZA" sz="1000" b="0" spc="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Pharmaceuticals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50" r:id="rId17"/>
    <p:sldLayoutId id="2147483652" r:id="rId18"/>
    <p:sldLayoutId id="2147483656" r:id="rId19"/>
    <p:sldLayoutId id="2147483657" r:id="rId20"/>
    <p:sldLayoutId id="2147483653" r:id="rId21"/>
    <p:sldLayoutId id="2147483677" r:id="rId22"/>
    <p:sldLayoutId id="2147483678" r:id="rId23"/>
    <p:sldLayoutId id="2147483654" r:id="rId24"/>
    <p:sldLayoutId id="2147483655" r:id="rId25"/>
    <p:sldLayoutId id="2147483660" r:id="rId26"/>
    <p:sldLayoutId id="2147483675" r:id="rId27"/>
    <p:sldLayoutId id="2147483676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sv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C75DDF-8A1C-E34C-8D46-884F1E344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43" y="282813"/>
            <a:ext cx="9469817" cy="6292647"/>
          </a:xfrm>
          <a:prstGeom prst="rect">
            <a:avLst/>
          </a:prstGeom>
        </p:spPr>
      </p:pic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817B6E89-6474-4AB4-90D5-2C2FB4120F12}"/>
              </a:ext>
            </a:extLst>
          </p:cNvPr>
          <p:cNvSpPr/>
          <p:nvPr/>
        </p:nvSpPr>
        <p:spPr bwMode="ltGray">
          <a:xfrm>
            <a:off x="6533322" y="136800"/>
            <a:ext cx="4420738" cy="6584675"/>
          </a:xfrm>
          <a:prstGeom prst="rect">
            <a:avLst/>
          </a:prstGeom>
          <a:solidFill>
            <a:srgbClr val="126974">
              <a:alpha val="6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BFEB6-F40E-4219-9AA6-8A27C2E8899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6533322" y="3674372"/>
            <a:ext cx="4420738" cy="1870007"/>
          </a:xfrm>
        </p:spPr>
        <p:txBody>
          <a:bodyPr/>
          <a:lstStyle/>
          <a:p>
            <a:pPr algn="ctr"/>
            <a:r>
              <a:rPr lang="en-ZA" sz="8800" dirty="0" err="1"/>
              <a:t>eO</a:t>
            </a:r>
            <a:r>
              <a:rPr lang="en-ZA" sz="8800" dirty="0"/>
              <a:t>-BMS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B1EEC-D590-4C80-ABB7-362BBE1F5A1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6533322" y="5711550"/>
            <a:ext cx="4420738" cy="691666"/>
          </a:xfrm>
        </p:spPr>
        <p:txBody>
          <a:bodyPr/>
          <a:lstStyle/>
          <a:p>
            <a:pPr algn="ctr"/>
            <a:r>
              <a:rPr lang="en-ZA" sz="4000" dirty="0"/>
              <a:t>Web-Based System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423D1-3C6E-9D49-8F27-9EC53AD5A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220" y="158830"/>
            <a:ext cx="2171840" cy="8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27FC2-8C87-1C41-A293-974A3D401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10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5A14-16F2-904B-8BFA-43561E2B786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3175A9-DAF8-F942-9E90-81809B53357C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5253183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Nyala" panose="02000504070300020003" pitchFamily="2" charset="0"/>
              </a:rPr>
              <a:t>How</a:t>
            </a:r>
            <a:r>
              <a:rPr lang="en-US" dirty="0">
                <a:latin typeface="Nyala" panose="02000504070300020003" pitchFamily="2" charset="0"/>
              </a:rPr>
              <a:t> </a:t>
            </a:r>
            <a:r>
              <a:rPr lang="en-US" dirty="0" err="1">
                <a:latin typeface="Nyala" panose="02000504070300020003" pitchFamily="2" charset="0"/>
              </a:rPr>
              <a:t>eO</a:t>
            </a:r>
            <a:r>
              <a:rPr lang="en-US" dirty="0">
                <a:latin typeface="Nyala" panose="02000504070300020003" pitchFamily="2" charset="0"/>
              </a:rPr>
              <a:t>-BMS provides?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FC07D-BAB0-6146-AB89-75320BF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61" y="208064"/>
            <a:ext cx="1929330" cy="720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8F54E-3D7A-324B-A7BB-757C071DD24B}"/>
              </a:ext>
            </a:extLst>
          </p:cNvPr>
          <p:cNvSpPr txBox="1"/>
          <p:nvPr/>
        </p:nvSpPr>
        <p:spPr>
          <a:xfrm>
            <a:off x="1371600" y="1485900"/>
            <a:ext cx="7734300" cy="212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latin typeface="PT Sans" panose="020B0503020203020204" pitchFamily="34" charset="77"/>
              </a:rPr>
              <a:t>Finance</a:t>
            </a:r>
          </a:p>
          <a:p>
            <a:pPr>
              <a:lnSpc>
                <a:spcPct val="150000"/>
              </a:lnSpc>
            </a:pPr>
            <a:endParaRPr lang="en-US" i="1" dirty="0">
              <a:latin typeface="PT Sans" panose="020B0503020203020204" pitchFamily="34" charset="77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Record Company Expenses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One click Invoice and Receive Payments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Allow Employee Payroll</a:t>
            </a:r>
            <a:endParaRPr lang="en-US" sz="1200" dirty="0">
              <a:latin typeface="PT Sans" panose="020B0503020203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54B5D-5EF9-B744-B9E7-79360206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75" y="2104184"/>
            <a:ext cx="2836116" cy="28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28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27FC2-8C87-1C41-A293-974A3D401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11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5A14-16F2-904B-8BFA-43561E2B786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3175A9-DAF8-F942-9E90-81809B53357C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5253183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Nyala" panose="02000504070300020003" pitchFamily="2" charset="0"/>
              </a:rPr>
              <a:t>How</a:t>
            </a:r>
            <a:r>
              <a:rPr lang="en-US" dirty="0">
                <a:latin typeface="Nyala" panose="02000504070300020003" pitchFamily="2" charset="0"/>
              </a:rPr>
              <a:t> </a:t>
            </a:r>
            <a:r>
              <a:rPr lang="en-US" dirty="0" err="1">
                <a:latin typeface="Nyala" panose="02000504070300020003" pitchFamily="2" charset="0"/>
              </a:rPr>
              <a:t>eO</a:t>
            </a:r>
            <a:r>
              <a:rPr lang="en-US" dirty="0">
                <a:latin typeface="Nyala" panose="02000504070300020003" pitchFamily="2" charset="0"/>
              </a:rPr>
              <a:t>-BMS provides?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FC07D-BAB0-6146-AB89-75320BF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61" y="208064"/>
            <a:ext cx="1929330" cy="720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8F54E-3D7A-324B-A7BB-757C071DD24B}"/>
              </a:ext>
            </a:extLst>
          </p:cNvPr>
          <p:cNvSpPr txBox="1"/>
          <p:nvPr/>
        </p:nvSpPr>
        <p:spPr>
          <a:xfrm>
            <a:off x="1371600" y="1485900"/>
            <a:ext cx="7734300" cy="2129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latin typeface="PT Sans" panose="020B0503020203020204" pitchFamily="34" charset="77"/>
              </a:rPr>
              <a:t>Report</a:t>
            </a:r>
            <a:endParaRPr lang="en-US" sz="2400" i="1" dirty="0">
              <a:solidFill>
                <a:schemeClr val="accent1"/>
              </a:solidFill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i="1" dirty="0">
              <a:latin typeface="PT Sans" panose="020B0503020203020204" pitchFamily="34" charset="77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Sale Report (Invoices, Proposals, Quotations)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Employee Report (Employee, Project, Task)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Summary Chart of Account Report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54B5D-5EF9-B744-B9E7-79360206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75" y="2104184"/>
            <a:ext cx="2836116" cy="28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0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27FC2-8C87-1C41-A293-974A3D401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12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5A14-16F2-904B-8BFA-43561E2B786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3175A9-DAF8-F942-9E90-81809B53357C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5253183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Nyala" panose="02000504070300020003" pitchFamily="2" charset="0"/>
              </a:rPr>
              <a:t>How</a:t>
            </a:r>
            <a:r>
              <a:rPr lang="en-US" dirty="0">
                <a:latin typeface="Nyala" panose="02000504070300020003" pitchFamily="2" charset="0"/>
              </a:rPr>
              <a:t> </a:t>
            </a:r>
            <a:r>
              <a:rPr lang="en-US" dirty="0" err="1">
                <a:latin typeface="Nyala" panose="02000504070300020003" pitchFamily="2" charset="0"/>
              </a:rPr>
              <a:t>eO</a:t>
            </a:r>
            <a:r>
              <a:rPr lang="en-US" dirty="0">
                <a:latin typeface="Nyala" panose="02000504070300020003" pitchFamily="2" charset="0"/>
              </a:rPr>
              <a:t>-BMS provides?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FC07D-BAB0-6146-AB89-75320BF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61" y="208064"/>
            <a:ext cx="1929330" cy="720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8F54E-3D7A-324B-A7BB-757C071DD24B}"/>
              </a:ext>
            </a:extLst>
          </p:cNvPr>
          <p:cNvSpPr txBox="1"/>
          <p:nvPr/>
        </p:nvSpPr>
        <p:spPr>
          <a:xfrm>
            <a:off x="1371600" y="1485900"/>
            <a:ext cx="7734300" cy="2499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latin typeface="PT Sans" panose="020B0503020203020204" pitchFamily="34" charset="77"/>
              </a:rPr>
              <a:t>Security</a:t>
            </a:r>
          </a:p>
          <a:p>
            <a:pPr>
              <a:lnSpc>
                <a:spcPct val="150000"/>
              </a:lnSpc>
            </a:pPr>
            <a:endParaRPr lang="en-US" i="1" dirty="0">
              <a:latin typeface="PT Sans" panose="020B0503020203020204" pitchFamily="34" charset="77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High levels of Data Protection through cloud-based storage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External and User security through individual password access to data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No local back-up needed as data is stored in cloud and cant be lost.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Hacking and Virus threats minimized</a:t>
            </a:r>
            <a:endParaRPr lang="en-US" sz="1400" dirty="0">
              <a:latin typeface="PT Sans" panose="020B0503020203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54B5D-5EF9-B744-B9E7-79360206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75" y="2104184"/>
            <a:ext cx="2836116" cy="28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28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2225DE-4A4D-1048-9086-6A706402F9EC}"/>
              </a:ext>
            </a:extLst>
          </p:cNvPr>
          <p:cNvSpPr/>
          <p:nvPr/>
        </p:nvSpPr>
        <p:spPr>
          <a:xfrm>
            <a:off x="4946650" y="1136976"/>
            <a:ext cx="6000750" cy="5583717"/>
          </a:xfrm>
          <a:prstGeom prst="rect">
            <a:avLst/>
          </a:prstGeom>
          <a:solidFill>
            <a:srgbClr val="000000">
              <a:alpha val="29412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FEFB2C-CC85-974F-977C-9E152639645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13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0BE6E4-2221-1C41-B338-33F94BEF4E5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DE40DB-962F-644F-864F-63C98884AD75}"/>
              </a:ext>
            </a:extLst>
          </p:cNvPr>
          <p:cNvSpPr/>
          <p:nvPr/>
        </p:nvSpPr>
        <p:spPr>
          <a:xfrm>
            <a:off x="139700" y="127000"/>
            <a:ext cx="10820400" cy="6593693"/>
          </a:xfrm>
          <a:prstGeom prst="rect">
            <a:avLst/>
          </a:prstGeom>
          <a:solidFill>
            <a:srgbClr val="31B0C1">
              <a:alpha val="5960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6B27FE-97E8-2241-BBB1-C4C8CBE76259}"/>
              </a:ext>
            </a:extLst>
          </p:cNvPr>
          <p:cNvSpPr txBox="1">
            <a:spLocks/>
          </p:cNvSpPr>
          <p:nvPr/>
        </p:nvSpPr>
        <p:spPr>
          <a:xfrm>
            <a:off x="228600" y="208064"/>
            <a:ext cx="9461500" cy="92891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Nyala" panose="02000504070300020003" pitchFamily="2" charset="0"/>
              </a:rPr>
              <a:t>HOW </a:t>
            </a:r>
            <a:r>
              <a:rPr lang="en-US" dirty="0" err="1">
                <a:solidFill>
                  <a:schemeClr val="bg1"/>
                </a:solidFill>
                <a:latin typeface="Nyala" panose="02000504070300020003" pitchFamily="2" charset="0"/>
              </a:rPr>
              <a:t>eO</a:t>
            </a:r>
            <a:r>
              <a:rPr lang="en-US" dirty="0">
                <a:solidFill>
                  <a:schemeClr val="bg1"/>
                </a:solidFill>
                <a:latin typeface="Nyala" panose="02000504070300020003" pitchFamily="2" charset="0"/>
              </a:rPr>
              <a:t>-BMS WILL BENEFIT YOUR BUSINESS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5B322-8D89-F444-A43A-95E059B37021}"/>
              </a:ext>
            </a:extLst>
          </p:cNvPr>
          <p:cNvSpPr txBox="1"/>
          <p:nvPr/>
        </p:nvSpPr>
        <p:spPr>
          <a:xfrm>
            <a:off x="5374366" y="1798931"/>
            <a:ext cx="5585734" cy="33564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PT Sans" panose="020B0503020203020204" pitchFamily="34" charset="77"/>
              </a:rPr>
              <a:t>Upgrade to modern business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PT Sans" panose="020B0503020203020204" pitchFamily="34" charset="77"/>
              </a:rPr>
              <a:t>Save Time and Money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PT Sans" panose="020B0503020203020204" pitchFamily="34" charset="77"/>
              </a:rPr>
              <a:t>Improves Staff Productivity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PT Sans" panose="020B0503020203020204" pitchFamily="34" charset="77"/>
              </a:rPr>
              <a:t>Automate and Centralize your Business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PT Sans" panose="020B0503020203020204" pitchFamily="34" charset="77"/>
              </a:rPr>
              <a:t>Track Financial Performance Anytime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Wingdings" pitchFamily="2" charset="2"/>
              <a:buChar char="ü"/>
            </a:pPr>
            <a:r>
              <a:rPr lang="en-US" sz="2400" dirty="0">
                <a:solidFill>
                  <a:schemeClr val="bg1"/>
                </a:solidFill>
                <a:latin typeface="PT Sans" panose="020B0503020203020204" pitchFamily="34" charset="77"/>
              </a:rPr>
              <a:t>Business and Customer Data Security</a:t>
            </a:r>
            <a:endParaRPr lang="en-US" sz="2000" dirty="0">
              <a:solidFill>
                <a:schemeClr val="bg1"/>
              </a:solidFill>
              <a:latin typeface="PT Sans" panose="020B0503020203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2C1043-9714-E94A-82F3-2DBCC160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9" y="1912996"/>
            <a:ext cx="4932854" cy="3471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2FD573-B0B5-0B41-90B8-308C4ADB4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220" y="158830"/>
            <a:ext cx="2171840" cy="8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4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6">
            <a:extLst>
              <a:ext uri="{FF2B5EF4-FFF2-40B4-BE49-F238E27FC236}">
                <a16:creationId xmlns:a16="http://schemas.microsoft.com/office/drawing/2014/main" id="{D29AD2ED-F2E1-42BA-A4F8-29194C9634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22662" y="123273"/>
            <a:ext cx="10831397" cy="6584950"/>
          </a:xfrm>
        </p:spPr>
      </p:pic>
      <p:sp>
        <p:nvSpPr>
          <p:cNvPr id="11" name="Rectangle 10" title="Overlay Graphic">
            <a:extLst>
              <a:ext uri="{FF2B5EF4-FFF2-40B4-BE49-F238E27FC236}">
                <a16:creationId xmlns:a16="http://schemas.microsoft.com/office/drawing/2014/main" id="{5396BE43-2D46-4002-A946-60FC5900EC15}"/>
              </a:ext>
            </a:extLst>
          </p:cNvPr>
          <p:cNvSpPr/>
          <p:nvPr/>
        </p:nvSpPr>
        <p:spPr bwMode="invGray"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C15D2-04EB-42D6-9037-26AFBEA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smtClean="0"/>
              <a:pPr/>
              <a:t>14</a:t>
            </a:fld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3044" y="2493996"/>
            <a:ext cx="5085650" cy="1870007"/>
          </a:xfrm>
        </p:spPr>
        <p:txBody>
          <a:bodyPr anchor="ctr"/>
          <a:lstStyle/>
          <a:p>
            <a:pPr algn="ctr"/>
            <a:r>
              <a:rPr lang="en-ZA" dirty="0"/>
              <a:t>Thank You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A64D04-87FC-5C40-8389-657A97150597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C0ABE3-E13C-CC46-9621-24105EB29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220" y="158830"/>
            <a:ext cx="2171840" cy="8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F517B8-7888-B14C-BF1D-C6AF3E07E29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2</a:t>
            </a:fld>
            <a:endParaRPr lang="en-ZA" b="1" i="1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07FC7C-0EF5-B04D-8559-9C70606F30B8}"/>
              </a:ext>
            </a:extLst>
          </p:cNvPr>
          <p:cNvSpPr txBox="1">
            <a:spLocks/>
          </p:cNvSpPr>
          <p:nvPr/>
        </p:nvSpPr>
        <p:spPr>
          <a:xfrm>
            <a:off x="1258956" y="2001078"/>
            <a:ext cx="9799223" cy="4402138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>
                <a:solidFill>
                  <a:schemeClr val="tx1"/>
                </a:solidFill>
              </a:rPr>
              <a:t>eOcambo Technology started in 2014 with a youth generation.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Is a leading local company based in Siem Reap, Cambodia.  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We offering the best online solutions focused on the Hospitality Industry.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Hotel Link Solutions is an eOcambo Technology integrated Online Product.</a:t>
            </a:r>
          </a:p>
          <a:p>
            <a:pPr algn="l"/>
            <a:endParaRPr lang="en-US" sz="2400" dirty="0">
              <a:solidFill>
                <a:schemeClr val="tx1"/>
              </a:solidFill>
            </a:endParaRPr>
          </a:p>
          <a:p>
            <a:pPr algn="l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DA9B88-BB15-6B42-B07E-A9C3699C41C5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FC8A8-33D6-D44E-B3A6-47B1D20D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966" y="486360"/>
            <a:ext cx="4054101" cy="151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3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DED6C-22A2-4E46-AB82-7BBD8CA2845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WHAT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0291A5-8D18-E348-9E36-1EDA3E92D17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WHO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B3928E8-36BE-2F49-B326-9B736A9230C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/>
              <a:t>WHY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5D47DA-8C0A-D745-8EEF-69FF4E04036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368CAE7-D627-8F47-AE03-7947B76B6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3</a:t>
            </a:fld>
            <a:endParaRPr lang="en-ZA" b="1" i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29054E-DB2E-2E43-97AE-878842425A43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Placeholder 30" descr="Bullseye icon">
            <a:extLst>
              <a:ext uri="{FF2B5EF4-FFF2-40B4-BE49-F238E27FC236}">
                <a16:creationId xmlns:a16="http://schemas.microsoft.com/office/drawing/2014/main" id="{E4A06D54-AE50-7C4B-8ACC-AF3FD4FF595B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026412" y="1070668"/>
            <a:ext cx="621792" cy="621792"/>
          </a:xfrm>
        </p:spPr>
      </p:pic>
      <p:pic>
        <p:nvPicPr>
          <p:cNvPr id="20" name="Picture Placeholder 32" descr="Lecturer at podium icon">
            <a:extLst>
              <a:ext uri="{FF2B5EF4-FFF2-40B4-BE49-F238E27FC236}">
                <a16:creationId xmlns:a16="http://schemas.microsoft.com/office/drawing/2014/main" id="{59576F95-5DED-514F-953B-C6AC62D2F93C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157271" y="1070668"/>
            <a:ext cx="621792" cy="621792"/>
          </a:xfrm>
        </p:spPr>
      </p:pic>
      <p:pic>
        <p:nvPicPr>
          <p:cNvPr id="22" name="Picture Placeholder 20" descr="Teacher pointing at screen icon">
            <a:extLst>
              <a:ext uri="{FF2B5EF4-FFF2-40B4-BE49-F238E27FC236}">
                <a16:creationId xmlns:a16="http://schemas.microsoft.com/office/drawing/2014/main" id="{31FF04CC-896D-2D49-88EF-EA9E2B0661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156782" y="4068311"/>
            <a:ext cx="621792" cy="621792"/>
          </a:xfrm>
          <a:prstGeom prst="rect">
            <a:avLst/>
          </a:prstGeom>
        </p:spPr>
      </p:pic>
      <p:pic>
        <p:nvPicPr>
          <p:cNvPr id="23" name="Picture Placeholder 44" descr="Handshake icon">
            <a:extLst>
              <a:ext uri="{FF2B5EF4-FFF2-40B4-BE49-F238E27FC236}">
                <a16:creationId xmlns:a16="http://schemas.microsoft.com/office/drawing/2014/main" id="{539FE20B-06B2-6447-9AE6-84211776605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025923" y="4034372"/>
            <a:ext cx="621792" cy="6217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EBF432-25FD-1340-9D09-52D72D424F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35000"/>
          </a:blip>
          <a:srcRect l="52094" r="5085" b="1718"/>
          <a:stretch/>
        </p:blipFill>
        <p:spPr>
          <a:xfrm>
            <a:off x="6639339" y="120469"/>
            <a:ext cx="4320209" cy="6600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D24F26-5A88-384F-B464-F22F787FD5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2220" y="158830"/>
            <a:ext cx="2171840" cy="8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Overlay Graphic">
            <a:extLst>
              <a:ext uri="{FF2B5EF4-FFF2-40B4-BE49-F238E27FC236}">
                <a16:creationId xmlns:a16="http://schemas.microsoft.com/office/drawing/2014/main" id="{A7072572-BFD6-714D-B0E4-C8C1A111425A}"/>
              </a:ext>
            </a:extLst>
          </p:cNvPr>
          <p:cNvSpPr/>
          <p:nvPr/>
        </p:nvSpPr>
        <p:spPr bwMode="ltGray">
          <a:xfrm>
            <a:off x="5817704" y="136800"/>
            <a:ext cx="5136356" cy="6584675"/>
          </a:xfrm>
          <a:prstGeom prst="rect">
            <a:avLst/>
          </a:prstGeom>
          <a:solidFill>
            <a:srgbClr val="126974">
              <a:alpha val="6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27FC2-8C87-1C41-A293-974A3D401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4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5A14-16F2-904B-8BFA-43561E2B786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3175A9-DAF8-F942-9E90-81809B53357C}"/>
              </a:ext>
            </a:extLst>
          </p:cNvPr>
          <p:cNvSpPr txBox="1">
            <a:spLocks/>
          </p:cNvSpPr>
          <p:nvPr/>
        </p:nvSpPr>
        <p:spPr>
          <a:xfrm>
            <a:off x="253581" y="2609567"/>
            <a:ext cx="5253183" cy="10760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accent1"/>
                </a:solidFill>
                <a:latin typeface="Nyala" panose="020005040703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What</a:t>
            </a:r>
            <a:r>
              <a:rPr lang="en-US" sz="5400" dirty="0">
                <a:latin typeface="Nyala" panose="020005040703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 is </a:t>
            </a:r>
            <a:r>
              <a:rPr lang="en-US" sz="5400" dirty="0" err="1">
                <a:latin typeface="Nyala" panose="020005040703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eO</a:t>
            </a:r>
            <a:r>
              <a:rPr lang="en-US" sz="5400" dirty="0">
                <a:latin typeface="Nyala" panose="02000504070300020003" pitchFamily="2" charset="0"/>
                <a:ea typeface="Apple Symbols" panose="02000000000000000000" pitchFamily="2" charset="-79"/>
                <a:cs typeface="Apple Symbols" panose="02000000000000000000" pitchFamily="2" charset="-79"/>
              </a:rPr>
              <a:t>-BMS?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1F318-CED7-FE40-BDED-A38D29795CDE}"/>
              </a:ext>
            </a:extLst>
          </p:cNvPr>
          <p:cNvSpPr txBox="1"/>
          <p:nvPr/>
        </p:nvSpPr>
        <p:spPr>
          <a:xfrm>
            <a:off x="5825468" y="1997976"/>
            <a:ext cx="5128592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eO</a:t>
            </a:r>
            <a:r>
              <a:rPr lang="en-US" dirty="0">
                <a:solidFill>
                  <a:schemeClr val="bg1"/>
                </a:solidFill>
              </a:rPr>
              <a:t>-BMS is an integrated online management system for Business or Companies that provides a proven way to track your time, manage your work and have your projects succeed.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With its clean and modern design, </a:t>
            </a:r>
            <a:r>
              <a:rPr lang="en-US" dirty="0" err="1">
                <a:solidFill>
                  <a:schemeClr val="bg1"/>
                </a:solidFill>
              </a:rPr>
              <a:t>eO</a:t>
            </a:r>
            <a:r>
              <a:rPr lang="en-US" dirty="0">
                <a:solidFill>
                  <a:schemeClr val="bg1"/>
                </a:solidFill>
              </a:rPr>
              <a:t>-BMS can help you look more professional to your customers and help improve business performance at the same time.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41588-AB51-E64E-96C7-4F3E1D594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220" y="158830"/>
            <a:ext cx="2171840" cy="83626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F19914-9671-EB4F-92C2-CDD0BB8691B5}"/>
              </a:ext>
            </a:extLst>
          </p:cNvPr>
          <p:cNvSpPr txBox="1">
            <a:spLocks/>
          </p:cNvSpPr>
          <p:nvPr/>
        </p:nvSpPr>
        <p:spPr>
          <a:xfrm>
            <a:off x="253581" y="3685615"/>
            <a:ext cx="5253183" cy="577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spc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Believed in Data Not in emotion </a:t>
            </a:r>
          </a:p>
          <a:p>
            <a:pPr algn="ctr"/>
            <a:r>
              <a:rPr lang="en-US" sz="1600" spc="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coming up to run the business</a:t>
            </a:r>
          </a:p>
        </p:txBody>
      </p:sp>
    </p:spTree>
    <p:extLst>
      <p:ext uri="{BB962C8B-B14F-4D97-AF65-F5344CB8AC3E}">
        <p14:creationId xmlns:p14="http://schemas.microsoft.com/office/powerpoint/2010/main" val="101705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27FC2-8C87-1C41-A293-974A3D401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5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5A14-16F2-904B-8BFA-43561E2B786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3175A9-DAF8-F942-9E90-81809B53357C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5253183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Nyala" panose="02000504070300020003" pitchFamily="2" charset="0"/>
              </a:rPr>
              <a:t>How</a:t>
            </a:r>
            <a:r>
              <a:rPr lang="en-US" dirty="0">
                <a:latin typeface="Nyala" panose="02000504070300020003" pitchFamily="2" charset="0"/>
              </a:rPr>
              <a:t> </a:t>
            </a:r>
            <a:r>
              <a:rPr lang="en-US" dirty="0" err="1">
                <a:latin typeface="Nyala" panose="02000504070300020003" pitchFamily="2" charset="0"/>
              </a:rPr>
              <a:t>eO</a:t>
            </a:r>
            <a:r>
              <a:rPr lang="en-US" dirty="0">
                <a:latin typeface="Nyala" panose="02000504070300020003" pitchFamily="2" charset="0"/>
              </a:rPr>
              <a:t>-BMS provides?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FC07D-BAB0-6146-AB89-75320BF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61" y="208064"/>
            <a:ext cx="1929330" cy="720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8F54E-3D7A-324B-A7BB-757C071DD24B}"/>
              </a:ext>
            </a:extLst>
          </p:cNvPr>
          <p:cNvSpPr txBox="1"/>
          <p:nvPr/>
        </p:nvSpPr>
        <p:spPr>
          <a:xfrm>
            <a:off x="1371600" y="1485900"/>
            <a:ext cx="7734300" cy="4253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latin typeface="PT Sans" panose="020B0503020203020204" pitchFamily="34" charset="77"/>
              </a:rPr>
              <a:t>Customer Relation Management</a:t>
            </a:r>
            <a:endParaRPr lang="en-US" dirty="0">
              <a:solidFill>
                <a:schemeClr val="accent1"/>
              </a:solidFill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latin typeface="PT Sans" panose="020B0503020203020204" pitchFamily="34" charset="77"/>
              </a:rPr>
              <a:t>Centralizes all customer information their profiles and purchasing history</a:t>
            </a:r>
          </a:p>
          <a:p>
            <a:endParaRPr lang="en-US" i="1" dirty="0">
              <a:latin typeface="PT Sans" panose="020B0503020203020204" pitchFamily="34" charset="77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Customize Customer Profiles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History of Customer Purchases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Centralized Customer Communication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Assign related task to specific staff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History of Customer Projects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Customer Documentation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Converts Lead to Customer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Manage Contracts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54B5D-5EF9-B744-B9E7-79360206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75" y="2104184"/>
            <a:ext cx="2836116" cy="28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5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27FC2-8C87-1C41-A293-974A3D401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6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5A14-16F2-904B-8BFA-43561E2B786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3175A9-DAF8-F942-9E90-81809B53357C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5253183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Nyala" panose="02000504070300020003" pitchFamily="2" charset="0"/>
              </a:rPr>
              <a:t>How</a:t>
            </a:r>
            <a:r>
              <a:rPr lang="en-US" dirty="0">
                <a:latin typeface="Nyala" panose="02000504070300020003" pitchFamily="2" charset="0"/>
              </a:rPr>
              <a:t> </a:t>
            </a:r>
            <a:r>
              <a:rPr lang="en-US" dirty="0" err="1">
                <a:latin typeface="Nyala" panose="02000504070300020003" pitchFamily="2" charset="0"/>
              </a:rPr>
              <a:t>eO</a:t>
            </a:r>
            <a:r>
              <a:rPr lang="en-US" dirty="0">
                <a:latin typeface="Nyala" panose="02000504070300020003" pitchFamily="2" charset="0"/>
              </a:rPr>
              <a:t>-BMS provides?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FC07D-BAB0-6146-AB89-75320BF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61" y="208064"/>
            <a:ext cx="1929330" cy="720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8F54E-3D7A-324B-A7BB-757C071DD24B}"/>
              </a:ext>
            </a:extLst>
          </p:cNvPr>
          <p:cNvSpPr txBox="1"/>
          <p:nvPr/>
        </p:nvSpPr>
        <p:spPr>
          <a:xfrm>
            <a:off x="1371600" y="1485900"/>
            <a:ext cx="7734300" cy="4345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latin typeface="PT Sans" panose="020B0503020203020204" pitchFamily="34" charset="77"/>
              </a:rPr>
              <a:t>Project Management</a:t>
            </a:r>
          </a:p>
          <a:p>
            <a:pPr>
              <a:lnSpc>
                <a:spcPct val="150000"/>
              </a:lnSpc>
            </a:pPr>
            <a:endParaRPr lang="en-US" i="1" dirty="0">
              <a:latin typeface="PT Sans" panose="020B0503020203020204" pitchFamily="34" charset="77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Overview invoice and payment projects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Track Project Performance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Generates follow-ups on the due date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Assign multiple tasks to multiple staff members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Track expenses and time spent on tasks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Bill your customers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Allow checklist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Project Documentation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Highlight Project Priority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EA7C0D-C719-AC4C-80E8-CDBC233A8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75" y="2104184"/>
            <a:ext cx="2836116" cy="28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27FC2-8C87-1C41-A293-974A3D401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7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5A14-16F2-904B-8BFA-43561E2B786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3175A9-DAF8-F942-9E90-81809B53357C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5253183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Nyala" panose="02000504070300020003" pitchFamily="2" charset="0"/>
              </a:rPr>
              <a:t>How</a:t>
            </a:r>
            <a:r>
              <a:rPr lang="en-US" dirty="0">
                <a:latin typeface="Nyala" panose="02000504070300020003" pitchFamily="2" charset="0"/>
              </a:rPr>
              <a:t> </a:t>
            </a:r>
            <a:r>
              <a:rPr lang="en-US" dirty="0" err="1">
                <a:latin typeface="Nyala" panose="02000504070300020003" pitchFamily="2" charset="0"/>
              </a:rPr>
              <a:t>eO</a:t>
            </a:r>
            <a:r>
              <a:rPr lang="en-US" dirty="0">
                <a:latin typeface="Nyala" panose="02000504070300020003" pitchFamily="2" charset="0"/>
              </a:rPr>
              <a:t>-BMS provides?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FC07D-BAB0-6146-AB89-75320BF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61" y="208064"/>
            <a:ext cx="1929330" cy="720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8F54E-3D7A-324B-A7BB-757C071DD24B}"/>
              </a:ext>
            </a:extLst>
          </p:cNvPr>
          <p:cNvSpPr txBox="1"/>
          <p:nvPr/>
        </p:nvSpPr>
        <p:spPr>
          <a:xfrm>
            <a:off x="1371600" y="1485900"/>
            <a:ext cx="7734300" cy="3976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latin typeface="PT Sans" panose="020B0503020203020204" pitchFamily="34" charset="77"/>
              </a:rPr>
              <a:t>Sale &amp; Marketing</a:t>
            </a:r>
            <a:endParaRPr lang="en-US" sz="2400" i="1" dirty="0">
              <a:solidFill>
                <a:schemeClr val="accent1"/>
              </a:solidFill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i="1" dirty="0">
              <a:latin typeface="PT Sans" panose="020B0503020203020204" pitchFamily="34" charset="77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Complete Sales Process Managed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Generates follow-ups on the due date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Create good looking proposals for leads or customers </a:t>
            </a:r>
            <a:br>
              <a:rPr lang="en-US" sz="1600" dirty="0">
                <a:latin typeface="PT Sans" panose="020B0503020203020204" pitchFamily="34" charset="77"/>
              </a:rPr>
            </a:br>
            <a:r>
              <a:rPr lang="en-US" sz="1600" dirty="0">
                <a:latin typeface="PT Sans" panose="020B0503020203020204" pitchFamily="34" charset="77"/>
              </a:rPr>
              <a:t>and increase sales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Create Quotation with a minute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Manage Contracts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Allow Goal Setup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Use the Goals Tracking feature to keep sales goals in mind (KPI)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54B5D-5EF9-B744-B9E7-79360206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75" y="2104184"/>
            <a:ext cx="2836116" cy="28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6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27FC2-8C87-1C41-A293-974A3D401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8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5A14-16F2-904B-8BFA-43561E2B786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3175A9-DAF8-F942-9E90-81809B53357C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5253183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Nyala" panose="02000504070300020003" pitchFamily="2" charset="0"/>
              </a:rPr>
              <a:t>How</a:t>
            </a:r>
            <a:r>
              <a:rPr lang="en-US" dirty="0">
                <a:latin typeface="Nyala" panose="02000504070300020003" pitchFamily="2" charset="0"/>
              </a:rPr>
              <a:t> </a:t>
            </a:r>
            <a:r>
              <a:rPr lang="en-US" dirty="0" err="1">
                <a:latin typeface="Nyala" panose="02000504070300020003" pitchFamily="2" charset="0"/>
              </a:rPr>
              <a:t>eO</a:t>
            </a:r>
            <a:r>
              <a:rPr lang="en-US" dirty="0">
                <a:latin typeface="Nyala" panose="02000504070300020003" pitchFamily="2" charset="0"/>
              </a:rPr>
              <a:t>-BMS provides?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FC07D-BAB0-6146-AB89-75320BF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61" y="208064"/>
            <a:ext cx="1929330" cy="720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8F54E-3D7A-324B-A7BB-757C071DD24B}"/>
              </a:ext>
            </a:extLst>
          </p:cNvPr>
          <p:cNvSpPr txBox="1"/>
          <p:nvPr/>
        </p:nvSpPr>
        <p:spPr>
          <a:xfrm>
            <a:off x="1371600" y="1485900"/>
            <a:ext cx="7734300" cy="3976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latin typeface="PT Sans" panose="020B0503020203020204" pitchFamily="34" charset="77"/>
              </a:rPr>
              <a:t>Task &amp; Performance</a:t>
            </a:r>
            <a:endParaRPr lang="en-US" sz="2400" i="1" dirty="0">
              <a:solidFill>
                <a:schemeClr val="accent1"/>
              </a:solidFill>
              <a:latin typeface="PT Sans" panose="020B0503020203020204" pitchFamily="34" charset="77"/>
            </a:endParaRPr>
          </a:p>
          <a:p>
            <a:pPr>
              <a:lnSpc>
                <a:spcPct val="150000"/>
              </a:lnSpc>
            </a:pPr>
            <a:endParaRPr lang="en-US" i="1" dirty="0">
              <a:latin typeface="PT Sans" panose="020B0503020203020204" pitchFamily="34" charset="77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Assign task to multiple employees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Setup goals and tracking achievements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Make meaningful sense out of where time is going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Understanding which projects are taking your time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Allow Task Checklist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Link tasks to many features and stay organized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Manage Budget setup and actual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Setup S.O.P step and comparing via KPI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54B5D-5EF9-B744-B9E7-79360206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75" y="2104184"/>
            <a:ext cx="2836116" cy="28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21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627FC2-8C87-1C41-A293-974A3D4010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9</a:t>
            </a:fld>
            <a:endParaRPr lang="en-ZA" b="1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965A14-16F2-904B-8BFA-43561E2B786E}"/>
              </a:ext>
            </a:extLst>
          </p:cNvPr>
          <p:cNvSpPr/>
          <p:nvPr/>
        </p:nvSpPr>
        <p:spPr>
          <a:xfrm>
            <a:off x="11058180" y="5709425"/>
            <a:ext cx="1100367" cy="7357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3175A9-DAF8-F942-9E90-81809B53357C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5253183" cy="432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Nyala" panose="02000504070300020003" pitchFamily="2" charset="0"/>
              </a:rPr>
              <a:t>How</a:t>
            </a:r>
            <a:r>
              <a:rPr lang="en-US" dirty="0">
                <a:latin typeface="Nyala" panose="02000504070300020003" pitchFamily="2" charset="0"/>
              </a:rPr>
              <a:t> </a:t>
            </a:r>
            <a:r>
              <a:rPr lang="en-US" dirty="0" err="1">
                <a:latin typeface="Nyala" panose="02000504070300020003" pitchFamily="2" charset="0"/>
              </a:rPr>
              <a:t>eO</a:t>
            </a:r>
            <a:r>
              <a:rPr lang="en-US" dirty="0">
                <a:latin typeface="Nyala" panose="02000504070300020003" pitchFamily="2" charset="0"/>
              </a:rPr>
              <a:t>-BMS provides?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FC07D-BAB0-6146-AB89-75320BF6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961" y="208064"/>
            <a:ext cx="1929330" cy="7208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58F54E-3D7A-324B-A7BB-757C071DD24B}"/>
              </a:ext>
            </a:extLst>
          </p:cNvPr>
          <p:cNvSpPr txBox="1"/>
          <p:nvPr/>
        </p:nvSpPr>
        <p:spPr>
          <a:xfrm>
            <a:off x="1371600" y="1485900"/>
            <a:ext cx="7734300" cy="3237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1"/>
                </a:solidFill>
                <a:latin typeface="PT Sans" panose="020B0503020203020204" pitchFamily="34" charset="77"/>
              </a:rPr>
              <a:t>Human Resource</a:t>
            </a:r>
          </a:p>
          <a:p>
            <a:pPr>
              <a:lnSpc>
                <a:spcPct val="150000"/>
              </a:lnSpc>
            </a:pPr>
            <a:endParaRPr lang="en-US" i="1" dirty="0">
              <a:latin typeface="PT Sans" panose="020B0503020203020204" pitchFamily="34" charset="77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Customize Employee Profiles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Add knowledge base articles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Allow Cash Advance Request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Allow Payroll Request by month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Leave Setup by year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itchFamily="2" charset="2"/>
              <a:buChar char="ü"/>
            </a:pPr>
            <a:r>
              <a:rPr lang="en-US" sz="1600" dirty="0">
                <a:latin typeface="PT Sans" panose="020B0503020203020204" pitchFamily="34" charset="77"/>
              </a:rPr>
              <a:t>Leave Application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554B5D-5EF9-B744-B9E7-793602068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175" y="2104184"/>
            <a:ext cx="2836116" cy="283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13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8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31B0C1"/>
      </a:accent1>
      <a:accent2>
        <a:srgbClr val="CB488B"/>
      </a:accent2>
      <a:accent3>
        <a:srgbClr val="BC9230"/>
      </a:accent3>
      <a:accent4>
        <a:srgbClr val="126974"/>
      </a:accent4>
      <a:accent5>
        <a:srgbClr val="C13131"/>
      </a:accent5>
      <a:accent6>
        <a:srgbClr val="8E8016"/>
      </a:accent6>
      <a:hlink>
        <a:srgbClr val="31B0C1"/>
      </a:hlink>
      <a:folHlink>
        <a:srgbClr val="31B0C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ding" id="{C865F0E6-C45E-284C-8F6F-2F3EAE73DC67}" vid="{E24666FF-7F6E-A94A-8A37-73F1A82907E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476</Words>
  <Application>Microsoft Macintosh PowerPoint</Application>
  <PresentationFormat>Widescreen</PresentationFormat>
  <Paragraphs>114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Apple Symbols</vt:lpstr>
      <vt:lpstr>Arial</vt:lpstr>
      <vt:lpstr>Calibri</vt:lpstr>
      <vt:lpstr>Corbel</vt:lpstr>
      <vt:lpstr>Nyala</vt:lpstr>
      <vt:lpstr>PT Sans</vt:lpstr>
      <vt:lpstr>Times New Roman</vt:lpstr>
      <vt:lpstr>Wingdings</vt:lpstr>
      <vt:lpstr>Office Theme</vt:lpstr>
      <vt:lpstr>eO-BMS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2019-03-22T09:02:12Z</dcterms:created>
  <dcterms:modified xsi:type="dcterms:W3CDTF">2019-08-14T07:58:39Z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2018-08-01T18:30:10.3119981Z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